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72" r:id="rId5"/>
    <p:sldId id="258" r:id="rId6"/>
    <p:sldId id="264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8" r:id="rId15"/>
    <p:sldId id="267" r:id="rId16"/>
    <p:sldId id="269" r:id="rId17"/>
    <p:sldId id="270" r:id="rId18"/>
    <p:sldId id="273" r:id="rId19"/>
    <p:sldId id="274" r:id="rId20"/>
    <p:sldId id="276" r:id="rId21"/>
    <p:sldId id="275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2" r:id="rId35"/>
    <p:sldId id="29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3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pieChart>
        <c:varyColors val="1"/>
        <c:ser>
          <c:idx val="0"/>
          <c:order val="0"/>
          <c:val>
            <c:numRef>
              <c:f>Sheet1!$B$22:$B$23</c:f>
              <c:numCache>
                <c:formatCode>General</c:formatCode>
                <c:ptCount val="2"/>
                <c:pt idx="0">
                  <c:v>1.0</c:v>
                </c:pt>
                <c:pt idx="1">
                  <c:v>99.0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1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0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490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9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3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9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92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41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14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05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7FE8A-B991-6B4D-88C4-9D7DB034EB26}" type="datetimeFigureOut">
              <a:rPr lang="en-US" smtClean="0"/>
              <a:t>9/26/16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A18AB-F57B-1649-987A-F113269C6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41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re-genomics.blogspot.com/" TargetMode="External"/><Relationship Id="rId4" Type="http://schemas.openxmlformats.org/officeDocument/2006/relationships/hyperlink" Target="https://www.reddit.com/r/bioinformatic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suryasaha/sequencing-2016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Genome Sequencing and Annotation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0171" y="3886200"/>
            <a:ext cx="7306953" cy="1752600"/>
          </a:xfrm>
        </p:spPr>
        <p:txBody>
          <a:bodyPr/>
          <a:lstStyle/>
          <a:p>
            <a:r>
              <a:rPr lang="en-US" dirty="0" smtClean="0"/>
              <a:t>Michael R. McKain</a:t>
            </a:r>
          </a:p>
          <a:p>
            <a:r>
              <a:rPr lang="en-US" dirty="0" smtClean="0"/>
              <a:t>Donald Danforth Plant Science Center</a:t>
            </a:r>
          </a:p>
          <a:p>
            <a:r>
              <a:rPr lang="en-US" dirty="0" smtClean="0"/>
              <a:t>September 27,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56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8864" y="280446"/>
            <a:ext cx="223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Mate Pair Long Insert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8864" y="1643934"/>
            <a:ext cx="2806700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12137" y="1700808"/>
            <a:ext cx="1945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 – 40kb long fragments</a:t>
            </a:r>
            <a:endParaRPr lang="en-US" sz="1400" dirty="0"/>
          </a:p>
        </p:txBody>
      </p:sp>
      <p:sp>
        <p:nvSpPr>
          <p:cNvPr id="3" name="Donut 2"/>
          <p:cNvSpPr/>
          <p:nvPr/>
        </p:nvSpPr>
        <p:spPr>
          <a:xfrm>
            <a:off x="3288196" y="2512056"/>
            <a:ext cx="1047881" cy="1072631"/>
          </a:xfrm>
          <a:prstGeom prst="donut">
            <a:avLst>
              <a:gd name="adj" fmla="val 445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545034" y="2894840"/>
            <a:ext cx="2055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Circularize the molecules</a:t>
            </a:r>
          </a:p>
        </p:txBody>
      </p:sp>
      <p:sp>
        <p:nvSpPr>
          <p:cNvPr id="10" name="Oval 9"/>
          <p:cNvSpPr/>
          <p:nvPr/>
        </p:nvSpPr>
        <p:spPr>
          <a:xfrm>
            <a:off x="3231113" y="1482842"/>
            <a:ext cx="157514" cy="15239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6086807" y="1722655"/>
            <a:ext cx="157514" cy="15239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3660725" y="3443478"/>
            <a:ext cx="157514" cy="15239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723689" y="5297041"/>
            <a:ext cx="173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Sequence </a:t>
            </a:r>
            <a:r>
              <a:rPr lang="en-US" sz="1400" b="1" dirty="0" smtClean="0"/>
              <a:t>paired end </a:t>
            </a:r>
          </a:p>
        </p:txBody>
      </p:sp>
      <p:sp>
        <p:nvSpPr>
          <p:cNvPr id="56" name="Rectangle 55"/>
          <p:cNvSpPr/>
          <p:nvPr/>
        </p:nvSpPr>
        <p:spPr>
          <a:xfrm>
            <a:off x="2952464" y="5399346"/>
            <a:ext cx="1273947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697434" y="4217292"/>
            <a:ext cx="170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Fragment and enrich</a:t>
            </a:r>
          </a:p>
          <a:p>
            <a:pPr algn="ctr"/>
            <a:r>
              <a:rPr lang="en-US" sz="1400" dirty="0"/>
              <a:t>f</a:t>
            </a:r>
            <a:r>
              <a:rPr lang="en-US" sz="1400" dirty="0" smtClean="0"/>
              <a:t>or biotin</a:t>
            </a:r>
          </a:p>
        </p:txBody>
      </p:sp>
      <p:sp>
        <p:nvSpPr>
          <p:cNvPr id="59" name="Oval 58"/>
          <p:cNvSpPr/>
          <p:nvPr/>
        </p:nvSpPr>
        <p:spPr>
          <a:xfrm>
            <a:off x="3503211" y="4367974"/>
            <a:ext cx="157514" cy="152399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770717" y="4317175"/>
            <a:ext cx="1273947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288196" y="699738"/>
            <a:ext cx="2368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Sequence read pairs that span a long distance</a:t>
            </a:r>
            <a:endParaRPr lang="en-US" sz="1400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2945296" y="5293250"/>
            <a:ext cx="4433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3812137" y="5576713"/>
            <a:ext cx="41065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49640" y="1252074"/>
            <a:ext cx="6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biotin</a:t>
            </a:r>
            <a:endParaRPr lang="en-US" sz="1400" dirty="0"/>
          </a:p>
        </p:txBody>
      </p:sp>
      <p:sp>
        <p:nvSpPr>
          <p:cNvPr id="76" name="TextBox 75"/>
          <p:cNvSpPr txBox="1"/>
          <p:nvPr/>
        </p:nvSpPr>
        <p:spPr>
          <a:xfrm>
            <a:off x="6183234" y="1749034"/>
            <a:ext cx="6092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biotin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1433689" y="6291352"/>
            <a:ext cx="2806700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6962" y="6348226"/>
            <a:ext cx="1945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5 – 40kb long fragments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433689" y="6175266"/>
            <a:ext cx="41065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97058" y="6195476"/>
            <a:ext cx="4433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5185" y="6080542"/>
            <a:ext cx="2023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Now have read pairs that </a:t>
            </a:r>
          </a:p>
          <a:p>
            <a:pPr algn="ctr"/>
            <a:r>
              <a:rPr lang="en-US" sz="1400" dirty="0" smtClean="0"/>
              <a:t>are actually 5-40kb apart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1844347" y="5308653"/>
            <a:ext cx="1108117" cy="866613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797058" y="5604818"/>
            <a:ext cx="425737" cy="570448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05181" y="5191938"/>
            <a:ext cx="0" cy="41481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574701" y="4180887"/>
            <a:ext cx="0" cy="41481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46258" y="3316523"/>
            <a:ext cx="0" cy="41481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/>
          <p:nvPr/>
        </p:nvCxnSpPr>
        <p:spPr>
          <a:xfrm rot="5400000">
            <a:off x="179876" y="2865762"/>
            <a:ext cx="4225046" cy="1991593"/>
          </a:xfrm>
          <a:prstGeom prst="curvedConnector3">
            <a:avLst>
              <a:gd name="adj1" fmla="val 1184"/>
            </a:avLst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98258" y="3688997"/>
            <a:ext cx="695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junction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181148" y="6446521"/>
            <a:ext cx="91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Harkess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41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Types of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Hi-C</a:t>
            </a:r>
          </a:p>
          <a:p>
            <a:pPr lvl="1"/>
            <a:r>
              <a:rPr lang="en-US" dirty="0" smtClean="0"/>
              <a:t>Uses 3D structure of chromatin naturally occurring in genome</a:t>
            </a:r>
          </a:p>
          <a:p>
            <a:r>
              <a:rPr lang="en-US" dirty="0" smtClean="0"/>
              <a:t>Chicago Method</a:t>
            </a:r>
          </a:p>
          <a:p>
            <a:pPr lvl="1"/>
            <a:r>
              <a:rPr lang="en-US" dirty="0" smtClean="0"/>
              <a:t>Dovetail</a:t>
            </a:r>
          </a:p>
          <a:p>
            <a:pPr lvl="1"/>
            <a:r>
              <a:rPr lang="en-US" dirty="0" smtClean="0"/>
              <a:t>Hi-C but the DNA is stripped and then “</a:t>
            </a:r>
            <a:r>
              <a:rPr lang="en-US" dirty="0" err="1" smtClean="0"/>
              <a:t>chromatinized</a:t>
            </a:r>
            <a:r>
              <a:rPr lang="en-US" dirty="0" smtClean="0"/>
              <a:t>” </a:t>
            </a:r>
          </a:p>
          <a:p>
            <a:r>
              <a:rPr lang="en-US" dirty="0" smtClean="0"/>
              <a:t>10X Genomics</a:t>
            </a:r>
          </a:p>
          <a:p>
            <a:pPr lvl="1"/>
            <a:r>
              <a:rPr lang="en-US" dirty="0" smtClean="0"/>
              <a:t>Microfluidics that get a single DNA molecule on bead</a:t>
            </a:r>
          </a:p>
          <a:p>
            <a:pPr lvl="1"/>
            <a:r>
              <a:rPr lang="en-US" dirty="0" smtClean="0"/>
              <a:t>Molecules have unique barcodes and are sequenced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43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2072" y="280423"/>
            <a:ext cx="3810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Dovetail Method</a:t>
            </a:r>
            <a:endParaRPr lang="en-US" sz="4000" b="1" dirty="0"/>
          </a:p>
        </p:txBody>
      </p:sp>
      <p:pic>
        <p:nvPicPr>
          <p:cNvPr id="5" name="Picture 4" descr="doveta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56" y="-24615"/>
            <a:ext cx="1781383" cy="6882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8786" y="6442395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Dovetail White Paper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3739" y="1600062"/>
            <a:ext cx="64492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HMW DNA stripped of proteins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In vitro chromatin assembly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Crosslinking of histones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Restriction endonuclease digestion of DNA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Blunt the sticky ends with </a:t>
            </a:r>
            <a:r>
              <a:rPr lang="en-US" b="1" dirty="0" err="1" smtClean="0"/>
              <a:t>biotinylated</a:t>
            </a:r>
            <a:r>
              <a:rPr lang="en-US" b="1" dirty="0" smtClean="0"/>
              <a:t> nucleotides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Ligation of fragments</a:t>
            </a:r>
          </a:p>
          <a:p>
            <a:endParaRPr lang="en-US" b="1" dirty="0" smtClean="0"/>
          </a:p>
          <a:p>
            <a:pPr marL="342900" indent="-342900">
              <a:buFont typeface="+mj-lt"/>
              <a:buAutoNum type="alphaUcPeriod"/>
            </a:pPr>
            <a:r>
              <a:rPr lang="en-US" b="1" dirty="0" smtClean="0"/>
              <a:t>Chromatin and biotin not internal to fragments removed</a:t>
            </a:r>
          </a:p>
          <a:p>
            <a:pPr marL="342900" indent="-342900">
              <a:buFont typeface="+mj-lt"/>
              <a:buAutoNum type="alphaU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1636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Pacific Biosciences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2169"/>
            <a:ext cx="8368770" cy="4581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34268"/>
            <a:ext cx="382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Time, Single Molecule Sequencing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71895" y="6400250"/>
            <a:ext cx="15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Metzker</a:t>
            </a:r>
            <a:r>
              <a:rPr lang="en-US" dirty="0" smtClean="0"/>
              <a:t>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99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Oxford Nanopore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4952958" cy="5242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8206" y="1417638"/>
            <a:ext cx="33009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Single Molecule Sequencing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Detect modifications to DNA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Extremely long reads, possible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Data in a little as 2 minutes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Real time sequencing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50910" y="6627162"/>
            <a:ext cx="40959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http://www2.technologyreview.com/news/427677/</a:t>
            </a:r>
            <a:r>
              <a:rPr lang="en-US" sz="1000" dirty="0" err="1" smtClean="0"/>
              <a:t>nanopore</a:t>
            </a:r>
            <a:r>
              <a:rPr lang="en-US" sz="1000" dirty="0" smtClean="0"/>
              <a:t>-sequencing/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9338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to See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http://www.slideshare.net/suryasaha/sequencing-2016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hlinkClick r:id="rId3"/>
              </a:rPr>
              <a:t>http://core-genomics.blogspot.com/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hlinkClick r:id="rId4"/>
              </a:rPr>
              <a:t>https://www.reddit.com/r/bioinformatics/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Lot of other resources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05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0"/>
            <a:ext cx="44577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95213" cy="1143000"/>
          </a:xfrm>
        </p:spPr>
        <p:txBody>
          <a:bodyPr/>
          <a:lstStyle/>
          <a:p>
            <a:r>
              <a:rPr lang="en-US" b="1" dirty="0" smtClean="0"/>
              <a:t>Thinks to think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9521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platform is best for my project?</a:t>
            </a:r>
          </a:p>
          <a:p>
            <a:pPr lvl="1"/>
            <a:r>
              <a:rPr lang="en-US" dirty="0" smtClean="0"/>
              <a:t>Coverage vs. Read Length</a:t>
            </a:r>
          </a:p>
          <a:p>
            <a:pPr lvl="1"/>
            <a:r>
              <a:rPr lang="en-US" dirty="0" smtClean="0"/>
              <a:t>Sample number</a:t>
            </a:r>
          </a:p>
          <a:p>
            <a:pPr lvl="1"/>
            <a:r>
              <a:rPr lang="en-US" dirty="0" smtClean="0"/>
              <a:t>Cost</a:t>
            </a:r>
          </a:p>
          <a:p>
            <a:r>
              <a:rPr lang="en-US" dirty="0" smtClean="0"/>
              <a:t>What is </a:t>
            </a:r>
            <a:r>
              <a:rPr lang="en-US" i="1" dirty="0" smtClean="0"/>
              <a:t>THE QUESTION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Sequencing works for you, don’t work for your sequencing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20551" y="6225544"/>
            <a:ext cx="2181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Think Tank, July 2013</a:t>
            </a:r>
            <a:br>
              <a:rPr lang="en-US" dirty="0" smtClean="0"/>
            </a:br>
            <a:r>
              <a:rPr lang="en-US" dirty="0" smtClean="0"/>
              <a:t>Image Comics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64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Basic Steps to Any–</a:t>
            </a:r>
            <a:r>
              <a:rPr lang="en-US" b="1" dirty="0" err="1" smtClean="0"/>
              <a:t>ome</a:t>
            </a:r>
            <a:r>
              <a:rPr lang="en-US" b="1" dirty="0" smtClean="0"/>
              <a:t> Assembly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826222" y="1830025"/>
            <a:ext cx="55796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Clean your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Reduce your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Assemble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 smtClean="0"/>
              <a:t> QC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Validate Assembly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 </a:t>
            </a:r>
            <a:r>
              <a:rPr lang="en-US" sz="4000" dirty="0" smtClean="0"/>
              <a:t>Repeat Steps 3-5.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1039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56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Clean the Data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" y="1736557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 </a:t>
            </a:r>
            <a:r>
              <a:rPr lang="en-US" sz="3200" dirty="0" err="1" smtClean="0"/>
              <a:t>Trimmomatic</a:t>
            </a:r>
            <a:r>
              <a:rPr lang="en-US" sz="3200" dirty="0" smtClean="0"/>
              <a:t> to remove adapter sequences and low quality bases</a:t>
            </a:r>
            <a:endParaRPr lang="en-US" sz="3200" dirty="0"/>
          </a:p>
        </p:txBody>
      </p:sp>
      <p:pic>
        <p:nvPicPr>
          <p:cNvPr id="5" name="Picture 4" descr="Screen Shot 2015-09-16 at 3.52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19" y="3002547"/>
            <a:ext cx="7326695" cy="2215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1106" y="6469730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options: </a:t>
            </a:r>
            <a:r>
              <a:rPr lang="en-US" dirty="0" err="1" smtClean="0"/>
              <a:t>FastX</a:t>
            </a:r>
            <a:r>
              <a:rPr lang="en-US" dirty="0" smtClean="0"/>
              <a:t>, </a:t>
            </a:r>
            <a:r>
              <a:rPr lang="en-US" dirty="0" err="1" smtClean="0"/>
              <a:t>Cutadapt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977494" y="4461883"/>
            <a:ext cx="1699214" cy="756361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11036" y="5033578"/>
            <a:ext cx="119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insert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252955" y="4614284"/>
            <a:ext cx="924770" cy="60396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9387" y="5238238"/>
            <a:ext cx="94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47977" y="5851931"/>
            <a:ext cx="686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a read is longer than the DNA insert, it will sequence into the adapter.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" y="6469730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Available at: 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mrmckain</a:t>
            </a:r>
            <a:r>
              <a:rPr lang="en-US" dirty="0" smtClean="0"/>
              <a:t>/Fast-</a:t>
            </a:r>
            <a:r>
              <a:rPr lang="en-US" dirty="0" err="1" smtClean="0"/>
              <a:t>Plast</a:t>
            </a:r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642039" y="100584"/>
            <a:ext cx="1472627" cy="1531421"/>
            <a:chOff x="2944664" y="2375395"/>
            <a:chExt cx="2112514" cy="2196852"/>
          </a:xfrm>
        </p:grpSpPr>
        <p:sp>
          <p:nvSpPr>
            <p:cNvPr id="16" name="Donut 15"/>
            <p:cNvSpPr>
              <a:spLocks noChangeAspect="1"/>
            </p:cNvSpPr>
            <p:nvPr/>
          </p:nvSpPr>
          <p:spPr>
            <a:xfrm>
              <a:off x="3308386" y="2794106"/>
              <a:ext cx="1371600" cy="1371600"/>
            </a:xfrm>
            <a:prstGeom prst="donut">
              <a:avLst>
                <a:gd name="adj" fmla="val 11323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 rot="2700000">
              <a:off x="3196753" y="2657066"/>
              <a:ext cx="368053" cy="461850"/>
            </a:xfrm>
            <a:prstGeom prst="chevron">
              <a:avLst/>
            </a:prstGeom>
            <a:solidFill>
              <a:srgbClr val="91FF0A"/>
            </a:solidFill>
            <a:ln>
              <a:solidFill>
                <a:srgbClr val="91FF0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 rot="5400000">
              <a:off x="3806352" y="2328497"/>
              <a:ext cx="368053" cy="461850"/>
            </a:xfrm>
            <a:prstGeom prst="chevron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2944664" y="3228304"/>
              <a:ext cx="368053" cy="461850"/>
            </a:xfrm>
            <a:prstGeom prst="chevron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 flipH="1">
              <a:off x="4689125" y="3228304"/>
              <a:ext cx="368053" cy="461850"/>
            </a:xfrm>
            <a:prstGeom prst="chevron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Chevron 20"/>
            <p:cNvSpPr/>
            <p:nvPr/>
          </p:nvSpPr>
          <p:spPr>
            <a:xfrm rot="16200000">
              <a:off x="3806352" y="4157296"/>
              <a:ext cx="368053" cy="461850"/>
            </a:xfrm>
            <a:prstGeom prst="chevron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Chevron 21"/>
            <p:cNvSpPr/>
            <p:nvPr/>
          </p:nvSpPr>
          <p:spPr>
            <a:xfrm rot="18900000" flipH="1">
              <a:off x="4436193" y="2657064"/>
              <a:ext cx="368053" cy="461850"/>
            </a:xfrm>
            <a:prstGeom prst="chevron">
              <a:avLst/>
            </a:prstGeom>
            <a:solidFill>
              <a:srgbClr val="91FF0A"/>
            </a:solidFill>
            <a:ln>
              <a:solidFill>
                <a:srgbClr val="91FF0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 rot="18900000" flipV="1">
              <a:off x="3196752" y="3863882"/>
              <a:ext cx="368053" cy="461850"/>
            </a:xfrm>
            <a:prstGeom prst="chevron">
              <a:avLst/>
            </a:prstGeom>
            <a:solidFill>
              <a:srgbClr val="91FF0A"/>
            </a:solidFill>
            <a:ln>
              <a:solidFill>
                <a:srgbClr val="91FF0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Chevron 23"/>
            <p:cNvSpPr/>
            <p:nvPr/>
          </p:nvSpPr>
          <p:spPr>
            <a:xfrm rot="2700000" flipH="1" flipV="1">
              <a:off x="4436194" y="3857913"/>
              <a:ext cx="368053" cy="461850"/>
            </a:xfrm>
            <a:prstGeom prst="chevron">
              <a:avLst/>
            </a:prstGeom>
            <a:solidFill>
              <a:srgbClr val="91FF0A"/>
            </a:solidFill>
            <a:ln>
              <a:solidFill>
                <a:srgbClr val="91FF0A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4093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Poor Quality?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86282"/>
            <a:ext cx="3613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Reads usually come in FASTQ format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5644" y="2198836"/>
            <a:ext cx="80283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@D00653:206:C9C6VANXX:1:1102:19019:2314 1:N:0:CGCTCATT+TAATCTTA</a:t>
            </a:r>
          </a:p>
          <a:p>
            <a:endParaRPr lang="en-US" sz="1200" dirty="0" smtClean="0"/>
          </a:p>
          <a:p>
            <a:r>
              <a:rPr lang="en-US" sz="1200" dirty="0" smtClean="0"/>
              <a:t>GTAACCTAATAAAATAAAAACCAAGCAAATGCTCTTTTTCCTAAATTAAAATATGGGATCCTTTTTATTTAAGATCCTCTTTTCTCCATCTCATTTCTACTTCTACTGCTTATTGGGATGTCTATGTGACCCATAGAAAGTTGGTCATATAATACATACA</a:t>
            </a:r>
          </a:p>
          <a:p>
            <a:endParaRPr lang="en-US" sz="1200" dirty="0" smtClean="0"/>
          </a:p>
          <a:p>
            <a:r>
              <a:rPr lang="en-US" sz="1200" dirty="0" smtClean="0"/>
              <a:t>+</a:t>
            </a:r>
          </a:p>
          <a:p>
            <a:endParaRPr lang="en-US" sz="1200" dirty="0" smtClean="0"/>
          </a:p>
          <a:p>
            <a:r>
              <a:rPr lang="en-US" sz="1200" dirty="0" smtClean="0"/>
              <a:t>B&lt;BBBBFFFFFFFFFFFFFFFFFFFFFFFFFFFFFFFFFFFFFFFBFFFFFFFFFFFFFFFFFFFFFFFFFFFFFBFFBFFFFFFFFFFFFFFFFFFFFFFFFFFFFFFFFFFFFFFFF&lt;BFFBF/FFFFFFFFBB&lt;FFFFFFFFFFFFFFFFBBFFFFF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5818" y="2130192"/>
            <a:ext cx="3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84" y="2575235"/>
            <a:ext cx="11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Sequence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84" y="3045484"/>
            <a:ext cx="115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+ Line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657" y="351296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Quality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767" y="4401451"/>
            <a:ext cx="7441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Quality score line is converted from ASCII characters to a number</a:t>
            </a:r>
          </a:p>
          <a:p>
            <a:endParaRPr lang="en-US" dirty="0"/>
          </a:p>
          <a:p>
            <a:r>
              <a:rPr lang="en-US" dirty="0" smtClean="0"/>
              <a:t>Currently: </a:t>
            </a:r>
            <a:r>
              <a:rPr lang="en-US" dirty="0" err="1" smtClean="0"/>
              <a:t>Phred</a:t>
            </a:r>
            <a:r>
              <a:rPr lang="en-US" dirty="0" smtClean="0"/>
              <a:t> 33 is used</a:t>
            </a:r>
          </a:p>
          <a:p>
            <a:r>
              <a:rPr lang="en-US" dirty="0" smtClean="0"/>
              <a:t>Scoring starts at the 33</a:t>
            </a:r>
            <a:r>
              <a:rPr lang="en-US" baseline="30000" dirty="0" smtClean="0"/>
              <a:t>rd</a:t>
            </a:r>
            <a:r>
              <a:rPr lang="en-US" dirty="0" smtClean="0"/>
              <a:t> ASCII character (!) and ends at the 41</a:t>
            </a:r>
            <a:r>
              <a:rPr lang="en-US" baseline="30000" dirty="0" smtClean="0"/>
              <a:t>st</a:t>
            </a:r>
            <a:r>
              <a:rPr lang="en-US" dirty="0" smtClean="0"/>
              <a:t> (I == capital </a:t>
            </a:r>
            <a:r>
              <a:rPr lang="en-US" dirty="0" err="1" smtClean="0"/>
              <a:t>i</a:t>
            </a:r>
            <a:r>
              <a:rPr lang="en-US" dirty="0" smtClean="0"/>
              <a:t>).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4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Types of Genomes</a:t>
            </a:r>
          </a:p>
          <a:p>
            <a:r>
              <a:rPr lang="en-US" dirty="0" smtClean="0"/>
              <a:t>Modern Sequencing Platforms</a:t>
            </a:r>
          </a:p>
          <a:p>
            <a:pPr lvl="1"/>
            <a:r>
              <a:rPr lang="en-US" dirty="0" smtClean="0"/>
              <a:t>Illumina</a:t>
            </a:r>
          </a:p>
          <a:p>
            <a:pPr lvl="2"/>
            <a:r>
              <a:rPr lang="en-US" dirty="0" smtClean="0"/>
              <a:t>Types of Libraries</a:t>
            </a:r>
          </a:p>
          <a:p>
            <a:pPr lvl="1"/>
            <a:r>
              <a:rPr lang="en-US" dirty="0" smtClean="0"/>
              <a:t>PacBio</a:t>
            </a:r>
          </a:p>
          <a:p>
            <a:pPr lvl="1"/>
            <a:r>
              <a:rPr lang="en-US" dirty="0" smtClean="0"/>
              <a:t>Nanopore</a:t>
            </a:r>
          </a:p>
          <a:p>
            <a:r>
              <a:rPr lang="en-US" dirty="0" smtClean="0"/>
              <a:t>Assembly Workflow</a:t>
            </a:r>
          </a:p>
          <a:p>
            <a:pPr lvl="1"/>
            <a:r>
              <a:rPr lang="en-US" dirty="0" smtClean="0"/>
              <a:t>Fast-</a:t>
            </a:r>
            <a:r>
              <a:rPr lang="en-US" dirty="0" err="1" smtClean="0"/>
              <a:t>Plast</a:t>
            </a:r>
            <a:r>
              <a:rPr lang="en-US" dirty="0" smtClean="0"/>
              <a:t>: Assembling a chloroplast genome</a:t>
            </a:r>
          </a:p>
          <a:p>
            <a:r>
              <a:rPr lang="en-US" dirty="0" smtClean="0"/>
              <a:t>Annotation</a:t>
            </a:r>
          </a:p>
          <a:p>
            <a:pPr lvl="1"/>
            <a:r>
              <a:rPr lang="en-US" dirty="0" smtClean="0"/>
              <a:t>Verdant: Annotating a chloroplast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054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Phred</a:t>
            </a:r>
            <a:r>
              <a:rPr lang="en-US" dirty="0" smtClean="0"/>
              <a:t> Scoring Systems</a:t>
            </a:r>
            <a:endParaRPr lang="en-US" dirty="0"/>
          </a:p>
        </p:txBody>
      </p:sp>
      <p:pic>
        <p:nvPicPr>
          <p:cNvPr id="4" name="Picture 3" descr="Screen Shot 2016-09-27 at 12.3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7672"/>
            <a:ext cx="9144000" cy="43105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22141" y="6522990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mean?</a:t>
            </a:r>
            <a:endParaRPr lang="en-US" dirty="0"/>
          </a:p>
        </p:txBody>
      </p:sp>
      <p:pic>
        <p:nvPicPr>
          <p:cNvPr id="5" name="Picture 4" descr="Screen Shot 2016-09-27 at 12.29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01476"/>
            <a:ext cx="6934200" cy="2755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95336" y="6488668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1025" y="5011773"/>
            <a:ext cx="754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Programs for read cleaning allow you to choose the threshold for </a:t>
            </a:r>
            <a:r>
              <a:rPr lang="en-US" dirty="0" err="1" smtClean="0"/>
              <a:t>Phred</a:t>
            </a:r>
            <a:r>
              <a:rPr lang="en-US" dirty="0" smtClean="0"/>
              <a:t> scores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2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Clean the Data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" y="1736557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Trimmomatic</a:t>
            </a:r>
            <a:r>
              <a:rPr lang="en-US" sz="3200" dirty="0" smtClean="0"/>
              <a:t> Settings:</a:t>
            </a:r>
            <a:br>
              <a:rPr lang="en-US" sz="3200" dirty="0" smtClean="0"/>
            </a:br>
            <a:r>
              <a:rPr lang="en-US" sz="3200" dirty="0" smtClean="0"/>
              <a:t>	--phred33</a:t>
            </a:r>
          </a:p>
          <a:p>
            <a:r>
              <a:rPr lang="en-US" sz="3200" dirty="0"/>
              <a:t>	</a:t>
            </a:r>
            <a:r>
              <a:rPr lang="en-US" sz="3200" dirty="0" smtClean="0"/>
              <a:t>--ILLUMINACLIP:NEB-PE.fa:1:30:10</a:t>
            </a:r>
          </a:p>
          <a:p>
            <a:r>
              <a:rPr lang="en-US" sz="3200" dirty="0"/>
              <a:t>	</a:t>
            </a:r>
            <a:r>
              <a:rPr lang="en-US" sz="3200" dirty="0" err="1" smtClean="0"/>
              <a:t>adapters:seedMismatch:palindromeClip:simpleClip</a:t>
            </a:r>
            <a:endParaRPr lang="en-US" sz="3200" dirty="0" smtClean="0"/>
          </a:p>
          <a:p>
            <a:r>
              <a:rPr lang="en-US" sz="3200" dirty="0"/>
              <a:t> </a:t>
            </a:r>
            <a:r>
              <a:rPr lang="en-US" sz="3200" dirty="0" smtClean="0"/>
              <a:t>    --SLIDINGWINDOW:10:20</a:t>
            </a:r>
          </a:p>
          <a:p>
            <a:r>
              <a:rPr lang="en-US" sz="3200" dirty="0"/>
              <a:t>	</a:t>
            </a:r>
            <a:r>
              <a:rPr lang="en-US" sz="3200" dirty="0" err="1" smtClean="0"/>
              <a:t>windowLength:phredThreshold</a:t>
            </a:r>
            <a:endParaRPr lang="en-US" sz="3200" dirty="0" smtClean="0"/>
          </a:p>
          <a:p>
            <a:r>
              <a:rPr lang="en-US" sz="3200" dirty="0"/>
              <a:t>	</a:t>
            </a:r>
            <a:r>
              <a:rPr lang="en-US" sz="3200" dirty="0" smtClean="0"/>
              <a:t>--MINLEN:40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422353"/>
            <a:ext cx="736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Trimmomatic</a:t>
            </a:r>
            <a:r>
              <a:rPr lang="en-US" dirty="0" smtClean="0"/>
              <a:t> Available: http://</a:t>
            </a:r>
            <a:r>
              <a:rPr lang="en-US" dirty="0" err="1" smtClean="0"/>
              <a:t>www.usadellab.org</a:t>
            </a:r>
            <a:r>
              <a:rPr lang="en-US" dirty="0" smtClean="0"/>
              <a:t>/</a:t>
            </a:r>
            <a:r>
              <a:rPr lang="en-US" dirty="0" err="1" smtClean="0"/>
              <a:t>cms</a:t>
            </a:r>
            <a:r>
              <a:rPr lang="en-US" dirty="0" smtClean="0"/>
              <a:t>/?page=</a:t>
            </a:r>
            <a:r>
              <a:rPr lang="en-US" dirty="0" err="1" smtClean="0"/>
              <a:t>trimmomatic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13380" y="5527484"/>
            <a:ext cx="3631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ORDER MATTERS!</a:t>
            </a:r>
            <a:endParaRPr 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520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Reduce the Data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5563" y="19981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5741" y="1678878"/>
            <a:ext cx="41166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Many of our data sets are low coverage whole DNA sequencing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AKA shotgun, GSS, some others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Chloroplast genomes </a:t>
            </a:r>
            <a:r>
              <a:rPr lang="en-US" dirty="0"/>
              <a:t>c</a:t>
            </a:r>
            <a:r>
              <a:rPr lang="en-US" dirty="0" smtClean="0"/>
              <a:t>onstitute </a:t>
            </a:r>
            <a:r>
              <a:rPr lang="en-US" dirty="0" smtClean="0"/>
              <a:t>~1-5% of total </a:t>
            </a:r>
            <a:r>
              <a:rPr lang="en-US" dirty="0" smtClean="0"/>
              <a:t>DNA in photosynthesizing angiosperms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3714" y="1736500"/>
            <a:ext cx="34059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Computation is costly</a:t>
            </a:r>
          </a:p>
          <a:p>
            <a:endParaRPr lang="en-US" sz="2800" b="1" dirty="0"/>
          </a:p>
          <a:p>
            <a:r>
              <a:rPr lang="en-US" sz="2800" b="1" dirty="0" smtClean="0"/>
              <a:t>Storage is costly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63253"/>
            <a:ext cx="272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out: Muir et al. 2016</a:t>
            </a:r>
            <a:endParaRPr lang="en-US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346155"/>
              </p:ext>
            </p:extLst>
          </p:nvPr>
        </p:nvGraphicFramePr>
        <p:xfrm>
          <a:off x="1296197" y="372005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2" name="Straight Arrow Connector 11"/>
          <p:cNvCxnSpPr/>
          <p:nvPr/>
        </p:nvCxnSpPr>
        <p:spPr>
          <a:xfrm flipH="1" flipV="1">
            <a:off x="4312402" y="5218244"/>
            <a:ext cx="2364306" cy="1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676708" y="5033577"/>
            <a:ext cx="2010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Nuclear, mitochondrial, and other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045829" y="4026122"/>
            <a:ext cx="2597250" cy="530316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7029" y="455643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Chloroplast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571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Reduce the Data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34968" y="1823299"/>
            <a:ext cx="81985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Map reads using Bowtie2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Fast-</a:t>
            </a:r>
            <a:r>
              <a:rPr lang="en-US" sz="2400" dirty="0" err="1" smtClean="0"/>
              <a:t>Plast</a:t>
            </a:r>
            <a:r>
              <a:rPr lang="en-US" sz="2400" dirty="0" smtClean="0"/>
              <a:t> has a bowtie2 index for 300+ angiosperm chloroplast genomes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Trimmed reads are aligned to these plastomes to find “chloroplast-like” reads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Reduces the dataset from millions to thousands of reads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7104" y="6444578"/>
            <a:ext cx="721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Bowtie2 Available: http://bowtie-</a:t>
            </a:r>
            <a:r>
              <a:rPr lang="en-US" dirty="0" err="1" smtClean="0"/>
              <a:t>bio.sourceforge.net</a:t>
            </a:r>
            <a:r>
              <a:rPr lang="en-US" dirty="0" smtClean="0"/>
              <a:t>/bowtie2/</a:t>
            </a:r>
            <a:r>
              <a:rPr lang="en-US" dirty="0" err="1" smtClean="0"/>
              <a:t>index.shtml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4968" y="4855221"/>
            <a:ext cx="6420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Bowtie2 Parameters: </a:t>
            </a:r>
            <a:r>
              <a:rPr lang="en-US" sz="2800" dirty="0" smtClean="0"/>
              <a:t>--very-sensitive-local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10081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Reduce the Data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84372" y="1319102"/>
            <a:ext cx="74558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 </a:t>
            </a:r>
            <a:r>
              <a:rPr lang="en-US" sz="2400" b="1" dirty="0" err="1" smtClean="0"/>
              <a:t>Hyb-Seq</a:t>
            </a:r>
            <a:r>
              <a:rPr lang="en-US" sz="2400" b="1" dirty="0" smtClean="0"/>
              <a:t> Issue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Sequence capture data has highly variable coverage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Problem for most assembly programs</a:t>
            </a:r>
          </a:p>
          <a:p>
            <a:pPr marL="800100" lvl="1" indent="-34290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07342"/>
            <a:ext cx="5857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Check out</a:t>
            </a:r>
            <a:r>
              <a:rPr lang="en-US" sz="1600" dirty="0" smtClean="0"/>
              <a:t>: http://</a:t>
            </a:r>
            <a:r>
              <a:rPr lang="en-US" sz="1600" dirty="0" err="1" smtClean="0"/>
              <a:t>ivory.idyll.org</a:t>
            </a:r>
            <a:r>
              <a:rPr lang="en-US" sz="1600" dirty="0" smtClean="0"/>
              <a:t>/blog/trinity-in-</a:t>
            </a:r>
            <a:r>
              <a:rPr lang="en-US" sz="1600" dirty="0" err="1" smtClean="0"/>
              <a:t>silico</a:t>
            </a:r>
            <a:r>
              <a:rPr lang="en-US" sz="1600" dirty="0" smtClean="0"/>
              <a:t>-</a:t>
            </a:r>
            <a:r>
              <a:rPr lang="en-US" sz="1600" dirty="0" err="1" smtClean="0"/>
              <a:t>normalize.html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3884176"/>
            <a:ext cx="30188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Solution:</a:t>
            </a:r>
          </a:p>
          <a:p>
            <a:endParaRPr lang="en-US" b="1" dirty="0" smtClean="0"/>
          </a:p>
          <a:p>
            <a:r>
              <a:rPr lang="en-US" sz="2800" dirty="0" smtClean="0"/>
              <a:t>Read normalization</a:t>
            </a:r>
            <a:endParaRPr lang="en-US" sz="2800" dirty="0"/>
          </a:p>
        </p:txBody>
      </p:sp>
      <p:pic>
        <p:nvPicPr>
          <p:cNvPr id="8" name="Picture 7" descr="Screen Shot 2016-09-27 at 1.54.39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/>
          <a:stretch/>
        </p:blipFill>
        <p:spPr>
          <a:xfrm>
            <a:off x="3849561" y="2448672"/>
            <a:ext cx="3091110" cy="39341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78021" y="6162396"/>
            <a:ext cx="183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Brown et al.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74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Assemble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774023"/>
            <a:ext cx="839499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are a lot of assemblers out there</a:t>
            </a:r>
          </a:p>
          <a:p>
            <a:pPr marL="800100" lvl="1" indent="-342900">
              <a:buFont typeface="Arial"/>
              <a:buChar char="•"/>
            </a:pPr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Assemblers all have quirks</a:t>
            </a:r>
          </a:p>
          <a:p>
            <a:pPr lvl="1"/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Try multiple assemblers (this is really step 7)</a:t>
            </a:r>
          </a:p>
          <a:p>
            <a:pPr lvl="1"/>
            <a:endParaRPr lang="en-US" sz="2400" dirty="0" smtClean="0"/>
          </a:p>
          <a:p>
            <a:pPr marL="800100" lvl="1" indent="-342900">
              <a:buFont typeface="Arial"/>
              <a:buChar char="•"/>
            </a:pPr>
            <a:r>
              <a:rPr lang="en-US" sz="2400" dirty="0" smtClean="0"/>
              <a:t>Use the biology to pick the assembler that best works for your system</a:t>
            </a:r>
          </a:p>
          <a:p>
            <a:pPr marL="1257300" lvl="2" indent="-342900">
              <a:buFont typeface="Arial"/>
              <a:buChar char="•"/>
            </a:pPr>
            <a:r>
              <a:rPr lang="en-US" sz="2400" dirty="0" smtClean="0"/>
              <a:t>Or design the project from the beginning (e.g. ALLPATHS-LG)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000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Assemble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116" y="1417638"/>
            <a:ext cx="3397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Initial assembly in </a:t>
            </a:r>
            <a:r>
              <a:rPr lang="en-US" sz="2400" dirty="0" err="1" smtClean="0"/>
              <a:t>SPAdes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8116" y="6369883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SPAdes</a:t>
            </a:r>
            <a:r>
              <a:rPr lang="en-US" dirty="0" smtClean="0"/>
              <a:t> </a:t>
            </a:r>
            <a:r>
              <a:rPr lang="en-US" dirty="0" err="1" smtClean="0"/>
              <a:t>Avaliable</a:t>
            </a:r>
            <a:r>
              <a:rPr lang="en-US" dirty="0" smtClean="0"/>
              <a:t>: http://</a:t>
            </a:r>
            <a:r>
              <a:rPr lang="en-US" dirty="0" err="1" smtClean="0"/>
              <a:t>bioinf.spbau.ru</a:t>
            </a:r>
            <a:r>
              <a:rPr lang="en-US" dirty="0" smtClean="0"/>
              <a:t>/spades </a:t>
            </a:r>
            <a:endParaRPr lang="en-US" dirty="0"/>
          </a:p>
        </p:txBody>
      </p:sp>
      <p:pic>
        <p:nvPicPr>
          <p:cNvPr id="7" name="Picture 6" descr="debruj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11" y="2084670"/>
            <a:ext cx="5527609" cy="42852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23186" y="6442505"/>
            <a:ext cx="240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Martin and Wang, 2011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66496" y="150997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Uses de </a:t>
            </a:r>
            <a:r>
              <a:rPr lang="en-US" dirty="0" err="1" smtClean="0"/>
              <a:t>Brujin</a:t>
            </a:r>
            <a:r>
              <a:rPr lang="en-US" dirty="0" smtClean="0"/>
              <a:t> Graphs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4106" y="2122018"/>
            <a:ext cx="2334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Why </a:t>
            </a:r>
            <a:r>
              <a:rPr lang="en-US" b="1" dirty="0" err="1" smtClean="0"/>
              <a:t>SPAdes</a:t>
            </a:r>
            <a:r>
              <a:rPr lang="en-US" b="1" dirty="0" smtClean="0"/>
              <a:t>?</a:t>
            </a:r>
          </a:p>
          <a:p>
            <a:endParaRPr lang="en-US" b="1" dirty="0"/>
          </a:p>
          <a:p>
            <a:r>
              <a:rPr lang="en-US" dirty="0" smtClean="0"/>
              <a:t>Originally for single cell/microbial genomes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40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Assemble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116" y="1417638"/>
            <a:ext cx="3397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Initial assembly in </a:t>
            </a:r>
            <a:r>
              <a:rPr lang="en-US" sz="2400" dirty="0" err="1" smtClean="0"/>
              <a:t>SPAdes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24105" y="2122017"/>
            <a:ext cx="832928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SPAdes</a:t>
            </a:r>
            <a:r>
              <a:rPr lang="en-US" sz="2800" b="1" dirty="0"/>
              <a:t> </a:t>
            </a:r>
            <a:r>
              <a:rPr lang="en-US" sz="2800" b="1" dirty="0" smtClean="0"/>
              <a:t>Parameters:</a:t>
            </a:r>
          </a:p>
          <a:p>
            <a:endParaRPr lang="en-US" b="1" dirty="0"/>
          </a:p>
          <a:p>
            <a:r>
              <a:rPr lang="en-US" dirty="0" smtClean="0"/>
              <a:t>Use the mapped reads only, --only-assembler option, set of 3 </a:t>
            </a:r>
            <a:r>
              <a:rPr lang="en-US" dirty="0" err="1" smtClean="0"/>
              <a:t>kmers</a:t>
            </a:r>
            <a:r>
              <a:rPr lang="en-US" dirty="0" smtClean="0"/>
              <a:t> that fit YOUR data*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*If the </a:t>
            </a:r>
            <a:r>
              <a:rPr lang="en-US" dirty="0" err="1" smtClean="0"/>
              <a:t>kmers</a:t>
            </a:r>
            <a:r>
              <a:rPr lang="en-US" dirty="0" smtClean="0"/>
              <a:t> go outside of your read length, </a:t>
            </a:r>
            <a:r>
              <a:rPr lang="en-US" dirty="0" err="1" smtClean="0"/>
              <a:t>SPAdes</a:t>
            </a:r>
            <a:r>
              <a:rPr lang="en-US" dirty="0" smtClean="0"/>
              <a:t> will ignore chosen </a:t>
            </a:r>
            <a:r>
              <a:rPr lang="en-US" dirty="0" err="1" smtClean="0"/>
              <a:t>kmers</a:t>
            </a:r>
            <a:r>
              <a:rPr lang="en-US" dirty="0" smtClean="0"/>
              <a:t> of that size.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8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Assemble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186" y="1872539"/>
            <a:ext cx="90448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SPAdes</a:t>
            </a:r>
            <a:r>
              <a:rPr lang="en-US" sz="2400" dirty="0" smtClean="0"/>
              <a:t> uses a coverage model for assembly</a:t>
            </a:r>
          </a:p>
          <a:p>
            <a:endParaRPr lang="en-US" sz="2400" dirty="0"/>
          </a:p>
          <a:p>
            <a:r>
              <a:rPr lang="en-US" sz="2400" dirty="0" smtClean="0"/>
              <a:t>This does not work for chloroplast genomes due to the inverted repeat</a:t>
            </a:r>
          </a:p>
          <a:p>
            <a:endParaRPr lang="en-US" sz="2400" dirty="0"/>
          </a:p>
          <a:p>
            <a:r>
              <a:rPr lang="en-US" sz="2400" b="1" dirty="0" smtClean="0"/>
              <a:t>Often there are multiple contigs for chloroplast genome, which is annoying for high throughput performance</a:t>
            </a:r>
          </a:p>
          <a:p>
            <a:endParaRPr lang="en-US" sz="2400" b="1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95233" y="534074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257" y="4706762"/>
            <a:ext cx="1529398" cy="1529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1395" y="4805419"/>
            <a:ext cx="4027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“Seed-based </a:t>
            </a:r>
            <a:r>
              <a:rPr lang="en-US" dirty="0" err="1" smtClean="0"/>
              <a:t>microassembly</a:t>
            </a:r>
            <a:r>
              <a:rPr lang="en-US" dirty="0" smtClean="0"/>
              <a:t>”</a:t>
            </a:r>
          </a:p>
          <a:p>
            <a:endParaRPr lang="en-US" dirty="0"/>
          </a:p>
          <a:p>
            <a:r>
              <a:rPr lang="en-US" dirty="0" smtClean="0"/>
              <a:t>Essentially, in </a:t>
            </a:r>
            <a:r>
              <a:rPr lang="en-US" dirty="0" err="1" smtClean="0"/>
              <a:t>silico</a:t>
            </a:r>
            <a:r>
              <a:rPr lang="en-US" dirty="0" smtClean="0"/>
              <a:t> chromosome walking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60313" y="5079133"/>
            <a:ext cx="753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afin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07520" y="6332535"/>
            <a:ext cx="555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Afin</a:t>
            </a:r>
            <a:r>
              <a:rPr lang="en-US" b="1" dirty="0" smtClean="0"/>
              <a:t> Available: </a:t>
            </a: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mrmckain</a:t>
            </a:r>
            <a:r>
              <a:rPr lang="en-US" dirty="0" smtClean="0"/>
              <a:t>/Fast-</a:t>
            </a:r>
            <a:r>
              <a:rPr lang="en-US" dirty="0" err="1" smtClean="0"/>
              <a:t>Plast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Organisms have multiple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Nuclear/Nucleoid</a:t>
            </a:r>
          </a:p>
          <a:p>
            <a:pPr lvl="1"/>
            <a:r>
              <a:rPr lang="en-US" dirty="0" smtClean="0"/>
              <a:t>Everything?</a:t>
            </a:r>
          </a:p>
          <a:p>
            <a:r>
              <a:rPr lang="en-US" dirty="0" smtClean="0"/>
              <a:t>Mitochondrial </a:t>
            </a:r>
          </a:p>
          <a:p>
            <a:pPr lvl="1"/>
            <a:r>
              <a:rPr lang="en-US" dirty="0" smtClean="0"/>
              <a:t>Eukaryotes, except </a:t>
            </a:r>
            <a:r>
              <a:rPr lang="en-US" i="1" dirty="0" err="1" smtClean="0"/>
              <a:t>Monocercomonoides</a:t>
            </a:r>
            <a:endParaRPr lang="en-US" dirty="0" smtClean="0"/>
          </a:p>
          <a:p>
            <a:r>
              <a:rPr lang="en-US" dirty="0" smtClean="0"/>
              <a:t>Chloroplast</a:t>
            </a:r>
          </a:p>
          <a:p>
            <a:pPr lvl="1"/>
            <a:r>
              <a:rPr lang="en-US" dirty="0" smtClean="0"/>
              <a:t>Green things, red things, diatoms, and more?</a:t>
            </a:r>
          </a:p>
          <a:p>
            <a:r>
              <a:rPr lang="en-US" dirty="0" err="1" smtClean="0"/>
              <a:t>Apicoplast</a:t>
            </a:r>
            <a:endParaRPr lang="en-US" dirty="0" smtClean="0"/>
          </a:p>
          <a:p>
            <a:pPr lvl="1"/>
            <a:r>
              <a:rPr lang="en-US" dirty="0" smtClean="0"/>
              <a:t>Vestigial red algae-derived chloroplast in </a:t>
            </a:r>
            <a:r>
              <a:rPr lang="en-US" dirty="0" err="1" smtClean="0"/>
              <a:t>apicoplexans</a:t>
            </a:r>
            <a:r>
              <a:rPr lang="en-US" dirty="0" smtClean="0"/>
              <a:t> (</a:t>
            </a:r>
            <a:r>
              <a:rPr lang="en-US" i="1" dirty="0" smtClean="0"/>
              <a:t>Plasmodium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Metagenome</a:t>
            </a:r>
          </a:p>
        </p:txBody>
      </p:sp>
    </p:spTree>
    <p:extLst>
      <p:ext uri="{BB962C8B-B14F-4D97-AF65-F5344CB8AC3E}">
        <p14:creationId xmlns:p14="http://schemas.microsoft.com/office/powerpoint/2010/main" val="2492717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Assemble</a:t>
            </a:r>
            <a:endParaRPr lang="en-US" b="1" dirty="0"/>
          </a:p>
        </p:txBody>
      </p:sp>
      <p:grpSp>
        <p:nvGrpSpPr>
          <p:cNvPr id="5" name="Group 4"/>
          <p:cNvGrpSpPr/>
          <p:nvPr/>
        </p:nvGrpSpPr>
        <p:grpSpPr>
          <a:xfrm>
            <a:off x="7819939" y="4831320"/>
            <a:ext cx="1100556" cy="1996676"/>
            <a:chOff x="6961120" y="1711464"/>
            <a:chExt cx="1100556" cy="1996676"/>
          </a:xfrm>
        </p:grpSpPr>
        <p:pic>
          <p:nvPicPr>
            <p:cNvPr id="6" name="Picture 5" descr="markymark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33" t="28993" r="41409" b="33729"/>
            <a:stretch/>
          </p:blipFill>
          <p:spPr>
            <a:xfrm>
              <a:off x="6961120" y="1711464"/>
              <a:ext cx="1100556" cy="171024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61120" y="3400363"/>
              <a:ext cx="1100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Mark Wilson</a:t>
              </a:r>
              <a:endParaRPr lang="en-US" sz="14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41149" y="1423885"/>
            <a:ext cx="272431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</a:t>
            </a:r>
            <a:r>
              <a:rPr lang="en-US" sz="3200" b="1" dirty="0" err="1" smtClean="0"/>
              <a:t>fin</a:t>
            </a:r>
            <a:r>
              <a:rPr lang="en-US" sz="3200" b="1" dirty="0" smtClean="0"/>
              <a:t>: </a:t>
            </a:r>
            <a:r>
              <a:rPr lang="en-US" sz="3200" b="1" dirty="0" smtClean="0"/>
              <a:t>Fusion</a:t>
            </a:r>
            <a:endParaRPr lang="en-US" sz="3200" b="1" dirty="0"/>
          </a:p>
        </p:txBody>
      </p:sp>
      <p:pic>
        <p:nvPicPr>
          <p:cNvPr id="9" name="Picture 8" descr="afin - Fusion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68" y="2135723"/>
            <a:ext cx="4426045" cy="469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8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Assemble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7801263" y="446824"/>
            <a:ext cx="1100556" cy="1996676"/>
            <a:chOff x="6961120" y="1711464"/>
            <a:chExt cx="1100556" cy="1996676"/>
          </a:xfrm>
        </p:grpSpPr>
        <p:pic>
          <p:nvPicPr>
            <p:cNvPr id="11" name="Picture 10" descr="markymark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533" t="28993" r="41409" b="33729"/>
            <a:stretch/>
          </p:blipFill>
          <p:spPr>
            <a:xfrm>
              <a:off x="6961120" y="1711464"/>
              <a:ext cx="1100556" cy="1710245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961120" y="3400363"/>
              <a:ext cx="1100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Mark Wilson</a:t>
              </a:r>
              <a:endParaRPr lang="en-US" sz="14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16482" y="1572293"/>
            <a:ext cx="27486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</a:t>
            </a:r>
            <a:r>
              <a:rPr lang="en-US" sz="3200" b="1" dirty="0" err="1" smtClean="0"/>
              <a:t>fin</a:t>
            </a:r>
            <a:r>
              <a:rPr lang="en-US" sz="3200" b="1" dirty="0" smtClean="0"/>
              <a:t>: </a:t>
            </a:r>
            <a:r>
              <a:rPr lang="en-US" sz="3200" b="1" dirty="0" smtClean="0"/>
              <a:t>Extension</a:t>
            </a:r>
            <a:endParaRPr lang="en-US" sz="3200" b="1" dirty="0"/>
          </a:p>
        </p:txBody>
      </p:sp>
      <p:pic>
        <p:nvPicPr>
          <p:cNvPr id="14" name="Picture 13" descr="afin - Extension Dia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5900"/>
            <a:ext cx="9144000" cy="40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30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yparrhenia-dichroa-TK333_cover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3" y="228600"/>
            <a:ext cx="6400800" cy="640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35581" y="1687845"/>
            <a:ext cx="260841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Full automated assembly</a:t>
            </a:r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i="1" dirty="0" err="1" smtClean="0"/>
              <a:t>Hyparrhenia</a:t>
            </a:r>
            <a:r>
              <a:rPr lang="en-US" b="1" i="1" dirty="0" smtClean="0"/>
              <a:t> </a:t>
            </a:r>
            <a:r>
              <a:rPr lang="en-US" b="1" i="1" dirty="0" err="1" smtClean="0"/>
              <a:t>dichroa</a:t>
            </a:r>
            <a:endParaRPr lang="en-US" b="1" i="1" dirty="0" smtClean="0"/>
          </a:p>
          <a:p>
            <a:endParaRPr lang="en-US" b="1" i="1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-315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Fast-</a:t>
            </a:r>
            <a:r>
              <a:rPr lang="en-US" b="1" dirty="0" err="1" smtClean="0"/>
              <a:t>Plast</a:t>
            </a:r>
            <a:r>
              <a:rPr lang="en-US" b="1" dirty="0" smtClean="0"/>
              <a:t>: Validate/QC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85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-315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Verdant: Annotation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01270" y="1637731"/>
            <a:ext cx="4640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Most often done in DOGMA</a:t>
            </a:r>
          </a:p>
          <a:p>
            <a:endParaRPr lang="en-US" dirty="0"/>
          </a:p>
          <a:p>
            <a:r>
              <a:rPr lang="en-US" dirty="0" smtClean="0"/>
              <a:t>Semi-automated, still requires manual checking</a:t>
            </a:r>
            <a:endParaRPr lang="en-US" dirty="0"/>
          </a:p>
        </p:txBody>
      </p:sp>
      <p:pic>
        <p:nvPicPr>
          <p:cNvPr id="7" name="Picture 6" descr="Screen Shot 2015-05-07 at 11.04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084" y="1450993"/>
            <a:ext cx="3935696" cy="1110068"/>
          </a:xfrm>
          <a:prstGeom prst="rect">
            <a:avLst/>
          </a:prstGeom>
        </p:spPr>
      </p:pic>
      <p:pic>
        <p:nvPicPr>
          <p:cNvPr id="8" name="Picture 7" descr="Screen Shot 2015-05-07 at 11.04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99" y="3273138"/>
            <a:ext cx="5434602" cy="312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21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664848" y="6131879"/>
            <a:ext cx="394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</a:t>
            </a:r>
            <a:r>
              <a:rPr lang="en-US" b="1" dirty="0" err="1"/>
              <a:t>verdant.iplantcollaborative.org</a:t>
            </a:r>
            <a:r>
              <a:rPr lang="en-US" b="1" dirty="0"/>
              <a:t>/</a:t>
            </a:r>
          </a:p>
        </p:txBody>
      </p:sp>
      <p:pic>
        <p:nvPicPr>
          <p:cNvPr id="3" name="Picture 2" descr="Screen Shot 2016-07-31 at 9.10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259"/>
            <a:ext cx="9144000" cy="460887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2968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Automating the </a:t>
            </a:r>
            <a:r>
              <a:rPr lang="en-US" dirty="0" smtClean="0"/>
              <a:t>Annotation </a:t>
            </a:r>
            <a:r>
              <a:rPr lang="en-US" dirty="0"/>
              <a:t>Process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8612" t="25924" r="21261" b="17165"/>
          <a:stretch/>
        </p:blipFill>
        <p:spPr>
          <a:xfrm>
            <a:off x="0" y="5084737"/>
            <a:ext cx="1219387" cy="17732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0853" y="5115678"/>
            <a:ext cx="216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Ryan </a:t>
            </a:r>
            <a:r>
              <a:rPr lang="en-US" dirty="0" err="1" smtClean="0"/>
              <a:t>Hartsock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67723" y="5162855"/>
            <a:ext cx="138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Molly </a:t>
            </a:r>
            <a:r>
              <a:rPr lang="en-US" dirty="0" err="1" smtClean="0"/>
              <a:t>Wohl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6017" r="11486" b="50894"/>
          <a:stretch/>
        </p:blipFill>
        <p:spPr>
          <a:xfrm>
            <a:off x="7605665" y="5146130"/>
            <a:ext cx="1538335" cy="171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0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py of Verdant_flow_chart (3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856"/>
            <a:ext cx="9144000" cy="460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1138" y="535395"/>
            <a:ext cx="1537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Workflow</a:t>
            </a:r>
            <a:endParaRPr lang="en-US" sz="2400" b="1" dirty="0"/>
          </a:p>
        </p:txBody>
      </p:sp>
      <p:pic>
        <p:nvPicPr>
          <p:cNvPr id="6" name="Picture 5" descr="verdant_tran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08" b="42004"/>
          <a:stretch/>
        </p:blipFill>
        <p:spPr>
          <a:xfrm>
            <a:off x="2406096" y="234106"/>
            <a:ext cx="2577952" cy="7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11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zigadenu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8" y="455001"/>
            <a:ext cx="2927558" cy="3119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5115" y="3574244"/>
            <a:ext cx="236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Zigadenus</a:t>
            </a:r>
            <a:r>
              <a:rPr lang="en-US" i="1" dirty="0" smtClean="0"/>
              <a:t> </a:t>
            </a:r>
            <a:r>
              <a:rPr lang="en-US" i="1" dirty="0" err="1" smtClean="0"/>
              <a:t>glaberrimus</a:t>
            </a:r>
            <a:endParaRPr lang="en-US" i="1" dirty="0" smtClean="0"/>
          </a:p>
          <a:p>
            <a:r>
              <a:rPr lang="en-US" dirty="0" err="1" smtClean="0"/>
              <a:t>Zomlefer</a:t>
            </a:r>
            <a:r>
              <a:rPr lang="en-US" dirty="0" smtClean="0"/>
              <a:t> et al. 2014.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206" y="455001"/>
            <a:ext cx="3118702" cy="3118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0963" y="3574244"/>
            <a:ext cx="2190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Yucca </a:t>
            </a:r>
            <a:r>
              <a:rPr lang="en-US" i="1" dirty="0" err="1" smtClean="0"/>
              <a:t>filamentosa</a:t>
            </a:r>
            <a:endParaRPr lang="en-US" i="1" dirty="0" smtClean="0"/>
          </a:p>
          <a:p>
            <a:r>
              <a:rPr lang="en-US" dirty="0" smtClean="0"/>
              <a:t>McKain et al., </a:t>
            </a:r>
            <a:r>
              <a:rPr lang="en-US" dirty="0" err="1" smtClean="0"/>
              <a:t>unpub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Picture 7" descr="journal.pone.0035168.g00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3"/>
          <a:stretch/>
        </p:blipFill>
        <p:spPr>
          <a:xfrm>
            <a:off x="3271657" y="4189849"/>
            <a:ext cx="2494236" cy="25892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70919" y="5229070"/>
            <a:ext cx="2014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Huperzia</a:t>
            </a:r>
            <a:r>
              <a:rPr lang="en-US" i="1" dirty="0" smtClean="0"/>
              <a:t> </a:t>
            </a:r>
            <a:r>
              <a:rPr lang="en-US" i="1" dirty="0" err="1" smtClean="0"/>
              <a:t>squarrosa</a:t>
            </a:r>
            <a:endParaRPr lang="en-US" dirty="0" smtClean="0"/>
          </a:p>
          <a:p>
            <a:r>
              <a:rPr lang="en-US" dirty="0" smtClean="0"/>
              <a:t>Liu et al. 2012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04035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</a:t>
            </a:r>
            <a:r>
              <a:rPr lang="en-US" dirty="0" smtClean="0"/>
              <a:t>Sequencing Platforms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55" y="1542269"/>
            <a:ext cx="2580000" cy="218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21624" y="3762368"/>
            <a:ext cx="30129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Illumina</a:t>
            </a:r>
            <a:endParaRPr lang="en-US" sz="2400" b="1" dirty="0" smtClean="0"/>
          </a:p>
          <a:p>
            <a:pPr algn="ctr"/>
            <a:r>
              <a:rPr lang="en-US" sz="2400" dirty="0" smtClean="0"/>
              <a:t>HiSeq2000/</a:t>
            </a:r>
            <a:r>
              <a:rPr lang="en-US" sz="2400" dirty="0" smtClean="0"/>
              <a:t>2500/4000</a:t>
            </a:r>
            <a:endParaRPr lang="en-US" sz="2400" dirty="0" smtClean="0"/>
          </a:p>
          <a:p>
            <a:pPr algn="ctr"/>
            <a:r>
              <a:rPr lang="en-US" sz="2400" dirty="0" smtClean="0"/>
              <a:t>NextSeq500</a:t>
            </a:r>
          </a:p>
          <a:p>
            <a:pPr algn="ctr"/>
            <a:r>
              <a:rPr lang="en-US" sz="2400" dirty="0" err="1" smtClean="0"/>
              <a:t>MiniSeq</a:t>
            </a:r>
            <a:r>
              <a:rPr lang="en-US" sz="2400" dirty="0" smtClean="0"/>
              <a:t>/</a:t>
            </a:r>
            <a:r>
              <a:rPr lang="en-US" sz="2400" dirty="0" err="1" smtClean="0"/>
              <a:t>MiSeq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959" y="1542269"/>
            <a:ext cx="2984500" cy="219342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856560" y="3760108"/>
            <a:ext cx="117968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 smtClean="0"/>
              <a:t>PacBio</a:t>
            </a:r>
            <a:r>
              <a:rPr lang="en-US" sz="2400" b="1" dirty="0" smtClean="0"/>
              <a:t> </a:t>
            </a:r>
          </a:p>
          <a:p>
            <a:pPr algn="ctr"/>
            <a:r>
              <a:rPr lang="en-US" sz="2400" dirty="0" smtClean="0"/>
              <a:t>RSII</a:t>
            </a:r>
          </a:p>
          <a:p>
            <a:pPr algn="ctr"/>
            <a:r>
              <a:rPr lang="en-US" sz="2400" dirty="0" smtClean="0"/>
              <a:t>Sequel* 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387" y="3918575"/>
            <a:ext cx="2727572" cy="18198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3751306" y="5657672"/>
            <a:ext cx="1757061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Nanopore</a:t>
            </a:r>
            <a:endParaRPr lang="en-US" sz="2400" b="1" dirty="0" smtClean="0"/>
          </a:p>
          <a:p>
            <a:pPr algn="ctr"/>
            <a:r>
              <a:rPr lang="en-US" sz="2400" dirty="0" smtClean="0"/>
              <a:t>MinION</a:t>
            </a:r>
            <a:endParaRPr lang="en-US" sz="2400" dirty="0" smtClean="0"/>
          </a:p>
          <a:p>
            <a:pPr algn="ctr"/>
            <a:r>
              <a:rPr lang="en-US" sz="2400" dirty="0" err="1" smtClean="0"/>
              <a:t>PromethION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115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7069" y="284682"/>
            <a:ext cx="7001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Illumina</a:t>
            </a:r>
            <a:r>
              <a:rPr lang="en-US" sz="4000" dirty="0" smtClean="0"/>
              <a:t> VS </a:t>
            </a:r>
            <a:r>
              <a:rPr lang="en-US" sz="4000" b="1" dirty="0" smtClean="0"/>
              <a:t>PacBio</a:t>
            </a:r>
            <a:r>
              <a:rPr lang="en-US" sz="4000" dirty="0" smtClean="0"/>
              <a:t> VS </a:t>
            </a:r>
            <a:r>
              <a:rPr lang="en-US" sz="4000" b="1" dirty="0" smtClean="0"/>
              <a:t>Nanopore</a:t>
            </a:r>
            <a:endParaRPr 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96897" y="6156033"/>
            <a:ext cx="84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 Out</a:t>
            </a:r>
            <a:r>
              <a:rPr lang="en-US" dirty="0" smtClean="0"/>
              <a:t>: http://</a:t>
            </a:r>
            <a:r>
              <a:rPr lang="en-US" dirty="0" err="1" smtClean="0"/>
              <a:t>www.molecularecologist.com</a:t>
            </a:r>
            <a:r>
              <a:rPr lang="en-US" dirty="0" smtClean="0"/>
              <a:t>/2016/03/2016-ngs-field-guide-preview/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72872"/>
              </p:ext>
            </p:extLst>
          </p:nvPr>
        </p:nvGraphicFramePr>
        <p:xfrm>
          <a:off x="296897" y="1510237"/>
          <a:ext cx="8506402" cy="4246688"/>
        </p:xfrm>
        <a:graphic>
          <a:graphicData uri="http://schemas.openxmlformats.org/drawingml/2006/table">
            <a:tbl>
              <a:tblPr/>
              <a:tblGrid>
                <a:gridCol w="1896838"/>
                <a:gridCol w="1957815"/>
                <a:gridCol w="2429656"/>
                <a:gridCol w="2222093"/>
              </a:tblGrid>
              <a:tr h="875846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Illumina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PacBio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Nanopore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758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 Length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1x50 -- 2x300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Average &gt; 10,000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 10,000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4330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Longest Read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&gt;60,000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&gt;200,000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758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Reads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25M -- 5B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55,000 per SMRT cell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4.4 - 1250M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7584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Error Rate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0.10%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8-12%*; 0.05% corrected 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1% or more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9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857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workflow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98589"/>
            <a:ext cx="2918476" cy="5423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yN9pM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00" y="2373746"/>
            <a:ext cx="3902972" cy="29272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1148" y="6446521"/>
            <a:ext cx="91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Harkess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42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the </a:t>
            </a:r>
            <a:r>
              <a:rPr lang="en-US" dirty="0" err="1" smtClean="0"/>
              <a:t>Illumina</a:t>
            </a:r>
            <a:r>
              <a:rPr lang="en-US" dirty="0" smtClean="0"/>
              <a:t> flow cell</a:t>
            </a:r>
            <a:endParaRPr lang="en-US" dirty="0"/>
          </a:p>
        </p:txBody>
      </p:sp>
      <p:pic>
        <p:nvPicPr>
          <p:cNvPr id="4" name="Picture 3" descr="Screen Shot 2015-09-15 at 11.30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43760"/>
            <a:ext cx="3904304" cy="471424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826000" y="2037080"/>
            <a:ext cx="3860800" cy="206248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466080" y="23723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171440" y="30327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6035040" y="244348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689600" y="34391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122160" y="281940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933440" y="386588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756400" y="251460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680960" y="317500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7284720" y="361188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823200" y="238252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770880" y="26771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6380480" y="331724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300720" y="3032760"/>
            <a:ext cx="142240" cy="142240"/>
          </a:xfrm>
          <a:prstGeom prst="ellipse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13120" y="1667748"/>
            <a:ext cx="164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Flow cell “lane”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933441" y="2854960"/>
            <a:ext cx="396239" cy="2133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817359" y="2748280"/>
            <a:ext cx="1" cy="2133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817360" y="3241040"/>
            <a:ext cx="447040" cy="3403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61306" y="4826000"/>
            <a:ext cx="489790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Each cluster generates one or two sequence reads</a:t>
            </a:r>
          </a:p>
          <a:p>
            <a:endParaRPr lang="en-US" dirty="0"/>
          </a:p>
          <a:p>
            <a:r>
              <a:rPr lang="en-US" dirty="0" err="1" smtClean="0"/>
              <a:t>Miseq</a:t>
            </a:r>
            <a:r>
              <a:rPr lang="en-US" dirty="0" smtClean="0"/>
              <a:t>           = 25 million clusters</a:t>
            </a:r>
          </a:p>
          <a:p>
            <a:r>
              <a:rPr lang="en-US" dirty="0" smtClean="0"/>
              <a:t>NextSeq500 = 400 million clusters</a:t>
            </a:r>
          </a:p>
          <a:p>
            <a:r>
              <a:rPr lang="en-US" dirty="0" smtClean="0"/>
              <a:t>HiSeq2500   = 2 billion </a:t>
            </a:r>
            <a:r>
              <a:rPr lang="en-US" dirty="0" smtClean="0"/>
              <a:t>clusters</a:t>
            </a:r>
          </a:p>
          <a:p>
            <a:r>
              <a:rPr lang="en-US" dirty="0" smtClean="0"/>
              <a:t>HiSeq4000   = 5 billion clusters</a:t>
            </a:r>
            <a:endParaRPr lang="en-US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8181148" y="6446521"/>
            <a:ext cx="91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Harkess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8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4568" y="3617198"/>
            <a:ext cx="117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Single 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868768" y="4607798"/>
            <a:ext cx="2806700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5668" y="4607798"/>
            <a:ext cx="2806700" cy="5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24968" y="3617198"/>
            <a:ext cx="121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Paired end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68768" y="4468098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275668" y="4455398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396568" y="4810998"/>
            <a:ext cx="685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68768" y="4140418"/>
            <a:ext cx="64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ead 1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5275668" y="4138929"/>
            <a:ext cx="64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ead 1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7446571" y="4838918"/>
            <a:ext cx="64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ead 2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390265" y="55511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42665" y="57035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12465" y="58940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72765" y="61607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9865" y="61607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91162" y="60083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656168" y="63131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203862" y="66179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250565" y="6465506"/>
            <a:ext cx="648497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12971" y="5424106"/>
            <a:ext cx="2681294" cy="0"/>
            <a:chOff x="5307803" y="4457700"/>
            <a:chExt cx="2681294" cy="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900745" y="5703506"/>
            <a:ext cx="2681294" cy="0"/>
            <a:chOff x="5307803" y="4457700"/>
            <a:chExt cx="2681294" cy="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429524" y="5906706"/>
            <a:ext cx="2681294" cy="0"/>
            <a:chOff x="5307803" y="4457700"/>
            <a:chExt cx="2681294" cy="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770171" y="6313106"/>
            <a:ext cx="2681294" cy="0"/>
            <a:chOff x="5307803" y="4457700"/>
            <a:chExt cx="2681294" cy="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286774" y="6617906"/>
            <a:ext cx="2681294" cy="0"/>
            <a:chOff x="5307803" y="4457700"/>
            <a:chExt cx="2681294" cy="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5307803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956300" y="4457700"/>
              <a:ext cx="1435100" cy="0"/>
            </a:xfrm>
            <a:prstGeom prst="line">
              <a:avLst/>
            </a:prstGeom>
            <a:ln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340600" y="4457700"/>
              <a:ext cx="648497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985526" y="4693073"/>
            <a:ext cx="2436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200nt – 2000nt long molecules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1540377" y="1270794"/>
            <a:ext cx="57782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dobe Caslon Pro"/>
                <a:cs typeface="Adobe Caslon Pro"/>
              </a:rPr>
              <a:t>Genomic DNA extraction</a:t>
            </a:r>
          </a:p>
          <a:p>
            <a:pPr algn="ctr"/>
            <a:endParaRPr lang="en-US" dirty="0">
              <a:latin typeface="Adobe Caslon Pro"/>
              <a:cs typeface="Adobe Caslon Pro"/>
            </a:endParaRPr>
          </a:p>
          <a:p>
            <a:pPr algn="ctr"/>
            <a:r>
              <a:rPr lang="en-US" dirty="0" smtClean="0">
                <a:latin typeface="Adobe Caslon Pro"/>
                <a:cs typeface="Adobe Caslon Pro"/>
              </a:rPr>
              <a:t>Randomly shear DNA to a short average size (ex: ~600 </a:t>
            </a:r>
            <a:r>
              <a:rPr lang="en-US" dirty="0" err="1" smtClean="0">
                <a:latin typeface="Adobe Caslon Pro"/>
                <a:cs typeface="Adobe Caslon Pro"/>
              </a:rPr>
              <a:t>nt</a:t>
            </a:r>
            <a:r>
              <a:rPr lang="en-US" dirty="0" smtClean="0">
                <a:latin typeface="Adobe Caslon Pro"/>
                <a:cs typeface="Adobe Caslon Pro"/>
              </a:rPr>
              <a:t>)</a:t>
            </a:r>
          </a:p>
          <a:p>
            <a:pPr algn="ctr"/>
            <a:endParaRPr lang="en-US" dirty="0">
              <a:latin typeface="Adobe Caslon Pro"/>
              <a:cs typeface="Adobe Caslon Pro"/>
            </a:endParaRPr>
          </a:p>
          <a:p>
            <a:pPr algn="ctr"/>
            <a:r>
              <a:rPr lang="en-US" dirty="0" smtClean="0">
                <a:latin typeface="Adobe Caslon Pro"/>
                <a:cs typeface="Adobe Caslon Pro"/>
              </a:rPr>
              <a:t>Prepare sequencing library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2839659" y="2931398"/>
            <a:ext cx="582539" cy="5941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657641" y="2931398"/>
            <a:ext cx="621239" cy="5941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101918"/>
            <a:ext cx="8229600" cy="1143000"/>
          </a:xfrm>
        </p:spPr>
        <p:txBody>
          <a:bodyPr/>
          <a:lstStyle/>
          <a:p>
            <a:r>
              <a:rPr lang="en-US" dirty="0" smtClean="0"/>
              <a:t>Flavors of </a:t>
            </a:r>
            <a:r>
              <a:rPr lang="en-US" dirty="0" err="1" smtClean="0"/>
              <a:t>Illumina</a:t>
            </a:r>
            <a:r>
              <a:rPr lang="en-US" dirty="0" smtClean="0"/>
              <a:t> sequencing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81148" y="6446521"/>
            <a:ext cx="91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Harkess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520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1245</Words>
  <Application>Microsoft Macintosh PowerPoint</Application>
  <PresentationFormat>On-screen Show (4:3)</PresentationFormat>
  <Paragraphs>293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Genome Sequencing and Annotation</vt:lpstr>
      <vt:lpstr>Overview</vt:lpstr>
      <vt:lpstr>Organisms have multiple genomes</vt:lpstr>
      <vt:lpstr>PowerPoint Presentation</vt:lpstr>
      <vt:lpstr>Modern Sequencing Platforms</vt:lpstr>
      <vt:lpstr>PowerPoint Presentation</vt:lpstr>
      <vt:lpstr>Illumina workflow</vt:lpstr>
      <vt:lpstr>Anatomy of the Illumina flow cell</vt:lpstr>
      <vt:lpstr>Flavors of Illumina sequencing</vt:lpstr>
      <vt:lpstr>PowerPoint Presentation</vt:lpstr>
      <vt:lpstr>Other Types of Libraries </vt:lpstr>
      <vt:lpstr>PowerPoint Presentation</vt:lpstr>
      <vt:lpstr>Pacific Biosciences</vt:lpstr>
      <vt:lpstr>Oxford Nanopore</vt:lpstr>
      <vt:lpstr>More to See</vt:lpstr>
      <vt:lpstr>Thinks to think</vt:lpstr>
      <vt:lpstr>Basic Steps to Any–ome Assembly</vt:lpstr>
      <vt:lpstr>Fast-Plast: Clean the Data</vt:lpstr>
      <vt:lpstr>Poor Quality?</vt:lpstr>
      <vt:lpstr>Phred Scoring Systems</vt:lpstr>
      <vt:lpstr>What does it mean?</vt:lpstr>
      <vt:lpstr>Fast-Plast: Clean the Data</vt:lpstr>
      <vt:lpstr>Fast-Plast: Reduce the Data</vt:lpstr>
      <vt:lpstr>Fast-Plast: Reduce the Data</vt:lpstr>
      <vt:lpstr>Fast-Plast: Reduce the Data</vt:lpstr>
      <vt:lpstr>Fast-Plast: Assemble</vt:lpstr>
      <vt:lpstr>Fast-Plast: Assemble</vt:lpstr>
      <vt:lpstr>Fast-Plast: Assemble</vt:lpstr>
      <vt:lpstr>Fast-Plast: Assemble</vt:lpstr>
      <vt:lpstr>Fast-Plast: Assemble</vt:lpstr>
      <vt:lpstr>Fast-Plast: Assemble</vt:lpstr>
      <vt:lpstr>PowerPoint Presentation</vt:lpstr>
      <vt:lpstr>PowerPoint Presentation</vt:lpstr>
      <vt:lpstr>Automating the Annotation Process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 Sequencing and Annotation</dc:title>
  <dc:creator>Michael McKain</dc:creator>
  <cp:lastModifiedBy>Michael McKain</cp:lastModifiedBy>
  <cp:revision>60</cp:revision>
  <dcterms:created xsi:type="dcterms:W3CDTF">2016-09-26T21:54:27Z</dcterms:created>
  <dcterms:modified xsi:type="dcterms:W3CDTF">2016-09-27T13:53:55Z</dcterms:modified>
</cp:coreProperties>
</file>